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377" r:id="rId2"/>
    <p:sldId id="2175" r:id="rId3"/>
    <p:sldId id="2165" r:id="rId4"/>
    <p:sldId id="2091" r:id="rId5"/>
    <p:sldId id="2168" r:id="rId6"/>
    <p:sldId id="2169" r:id="rId7"/>
    <p:sldId id="2170" r:id="rId8"/>
    <p:sldId id="2166" r:id="rId9"/>
    <p:sldId id="2167" r:id="rId10"/>
    <p:sldId id="2144" r:id="rId11"/>
    <p:sldId id="2145" r:id="rId12"/>
    <p:sldId id="2172" r:id="rId13"/>
    <p:sldId id="2174" r:id="rId14"/>
    <p:sldId id="2173" r:id="rId15"/>
    <p:sldId id="555" r:id="rId16"/>
    <p:sldId id="2176" r:id="rId17"/>
    <p:sldId id="1717" r:id="rId1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B91A04-AED5-4BEF-B791-D5C55A1FBDE5}">
          <p14:sldIdLst>
            <p14:sldId id="377"/>
            <p14:sldId id="2175"/>
            <p14:sldId id="2165"/>
            <p14:sldId id="2091"/>
            <p14:sldId id="2168"/>
            <p14:sldId id="2169"/>
            <p14:sldId id="2170"/>
            <p14:sldId id="2166"/>
            <p14:sldId id="2167"/>
            <p14:sldId id="2144"/>
            <p14:sldId id="2145"/>
            <p14:sldId id="2172"/>
            <p14:sldId id="2174"/>
            <p14:sldId id="2173"/>
            <p14:sldId id="555"/>
            <p14:sldId id="2176"/>
            <p14:sldId id="1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C00FF"/>
    <a:srgbClr val="FCCC00"/>
    <a:srgbClr val="FF6600"/>
    <a:srgbClr val="FF6699"/>
    <a:srgbClr val="00CC00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5" autoAdjust="0"/>
    <p:restoredTop sz="90153" autoAdjust="0"/>
  </p:normalViewPr>
  <p:slideViewPr>
    <p:cSldViewPr snapToGrid="0" snapToObjects="1">
      <p:cViewPr varScale="1">
        <p:scale>
          <a:sx n="42" d="100"/>
          <a:sy n="42" d="100"/>
        </p:scale>
        <p:origin x="654" y="5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475" cy="4649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1"/>
            <a:ext cx="3038475" cy="4649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B227-B172-4D5E-9380-0A8CDEE3C75C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510"/>
            <a:ext cx="5607050" cy="418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823"/>
            <a:ext cx="3038475" cy="464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823"/>
            <a:ext cx="3038475" cy="464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29906-2524-479D-A3E1-72762C5B6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77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9906-2524-479D-A3E1-72762C5B69E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9906-2524-479D-A3E1-72762C5B69E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1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9906-2524-479D-A3E1-72762C5B69E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9906-2524-479D-A3E1-72762C5B69E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8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6944" y="2130425"/>
            <a:ext cx="7086600" cy="1470025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944" y="36178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3678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fld id="{36BA4E70-8113-444C-94DD-3B031442FE90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3678"/>
            <a:ext cx="28956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50DF-0D22-4511-989E-5BE5EAC7B3C9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9001"/>
            <a:ext cx="5486400" cy="3898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19CF-F13C-4894-B0B2-D6402675EBEE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86543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7018" y="1654685"/>
            <a:ext cx="7169782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7018" y="2865437"/>
            <a:ext cx="534098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99B6-44BC-45D1-8CAF-98581CA31974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6E53-DB79-4E94-9955-F3ABB4B56D6B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14AE-2E09-497F-977F-F5C36467479A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F47C-E4FA-4B2A-98CE-BDF0459B2170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113F-1492-422D-8123-A5D2E1051A01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E113-E811-4E0F-AD84-21D1F213FB81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4050-395D-470A-881B-A4252DACE67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9D5F-2C2D-4173-BCE8-3097F77DB99B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A5B-D2CE-4352-B635-B0818357B1FF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447800"/>
            <a:ext cx="8382000" cy="5029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BDA84-58C9-4406-946D-DF2E86DE3608}" type="datetime4">
              <a:rPr lang="en-US"/>
              <a:pPr>
                <a:defRPr/>
              </a:pPr>
              <a:t>December 5, 2016</a:t>
            </a:fld>
            <a:endParaRPr lang="en-US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7E5BE-6E28-4789-8253-3C5ACC639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381000"/>
            <a:ext cx="77930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4478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386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4038600"/>
            <a:ext cx="41148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E4FB9491-EA03-40AB-903D-3201B521B676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45F20944-A4C7-42FB-A881-3002D2DF7E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930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411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72000" y="1447800"/>
            <a:ext cx="41148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A06DD897-D751-4C3C-AA27-CD6F1531E5A4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AC37DED2-A907-41D6-866F-457D38A000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023327"/>
            <a:ext cx="6290474" cy="57687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352336"/>
            <a:ext cx="4038600" cy="37738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D572E-F75F-4490-A1A2-7BA1F79CA133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83EBDA-1A59-430E-AC19-CEEBA612A8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DEC9AA-DBA5-4F50-8142-F631B3D127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BDE26A1-180D-4AB3-8FD1-338274A880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CS590D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CC8D93-CF55-46A5-B6E1-A6C541C955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E0FCF0A-0B50-4FF4-B511-B7CD253D55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3C505DC-417B-4554-AD2C-A5DAF455D0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168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4478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767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710CB4C-907B-40ED-8C52-14E98EE49AAD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766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Data Mining: Concepts and Techniques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A29D91D-9597-4BED-BBB3-1591EA2DAE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1430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4075" y="11430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4075" y="37719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76F394E-8ED3-4AD6-B9F6-DA32DA614F1A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00338" y="6400800"/>
            <a:ext cx="3779837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Mining and Searching Graphs in Graph Databases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A92322C-6AAA-4367-9959-FA606F6EF2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58775" y="1143000"/>
            <a:ext cx="8458200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ADE66FF-A5C0-4440-B0B5-C0868FDDF0BB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00338" y="6400800"/>
            <a:ext cx="3779837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Mining and Searching Graphs in Graph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7B55006-7581-4DBE-9244-E70BA7EB6A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601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C20207D-5695-49B2-A7D4-36A27D76B58E}" type="datetime4">
              <a:rPr lang="en-US"/>
              <a:pPr/>
              <a:t>December 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00338" y="6400800"/>
            <a:ext cx="3779837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Mining and Searching Graphs in Graph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AB6EB14-3ADA-4FE8-B504-7C197986F4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3927-5083-42EC-9241-62C11BEF15E7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3927-9D6D-4C74-BB31-3BD8A9B02312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714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31C99540-56BA-4765-BDED-E92733341E9C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b="1" dirty="0" smtClean="0"/>
              <a:t>IT-790  </a:t>
            </a:r>
            <a:r>
              <a:rPr lang="en-US" b="1" dirty="0" smtClean="0">
                <a:latin typeface="Calibri"/>
              </a:rPr>
              <a:t>•  </a:t>
            </a:r>
            <a:r>
              <a:rPr lang="en-US" b="1" dirty="0" smtClean="0"/>
              <a:t>ICP-690  </a:t>
            </a:r>
            <a:r>
              <a:rPr lang="en-US" b="1" dirty="0" smtClean="0">
                <a:latin typeface="Calibri"/>
              </a:rPr>
              <a:t>•  </a:t>
            </a:r>
            <a:r>
              <a:rPr lang="en-US" b="1" dirty="0" smtClean="0"/>
              <a:t>HADM-690   Spring 2013</a:t>
            </a:r>
            <a:endParaRPr lang="en-US" dirty="0" smtClean="0"/>
          </a:p>
          <a:p>
            <a:r>
              <a:rPr lang="en-US" b="1" dirty="0" smtClean="0"/>
              <a:t>Quality Management:  Six Sigma Greenbelt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6"/>
                </a:solidFill>
              </a:defRPr>
            </a:lvl1pPr>
          </a:lstStyle>
          <a:p>
            <a:fld id="{88DB4E7A-C1B1-C24D-81B4-E5D54657DD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 userDrawn="1"/>
        </p:nvPicPr>
        <p:blipFill>
          <a:blip r:embed="rId42"/>
          <a:srcRect/>
          <a:stretch>
            <a:fillRect/>
          </a:stretch>
        </p:blipFill>
        <p:spPr bwMode="auto">
          <a:xfrm>
            <a:off x="6585852" y="6174207"/>
            <a:ext cx="1455058" cy="53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mc/2014/03/27/the-ethics-of-big-data/" TargetMode="External"/><Relationship Id="rId2" Type="http://schemas.openxmlformats.org/officeDocument/2006/relationships/hyperlink" Target="http://ieeexplore.ieee.org/stamp/stamp.jsp?tp=&amp;arnumber=6919256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valpo.edu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eb.b.ebscohost.com/ehost/ebookviewer/ebook/bmxlYmtfXzExMDk5NDBfX0FO0?sid=e0e53172-b217-41d2-a7c2-7ee61d9187bc@sessionmgr101&amp;vid=1&amp;format=EK&amp;lpid=np11&amp;rid=0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acebook.com/help/405183566203254/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201" y="1314801"/>
            <a:ext cx="7997371" cy="1704178"/>
          </a:xfrm>
        </p:spPr>
        <p:txBody>
          <a:bodyPr>
            <a:normAutofit/>
          </a:bodyPr>
          <a:lstStyle/>
          <a:p>
            <a:r>
              <a:rPr lang="en-US" sz="3600" b="1" smtClean="0"/>
              <a:t>IT-533</a:t>
            </a:r>
            <a:r>
              <a:rPr lang="en-US" sz="4000" dirty="0" smtClean="0"/>
              <a:t>: Data Mining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0201" y="388295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Week 15</a:t>
            </a:r>
          </a:p>
          <a:p>
            <a:r>
              <a:rPr lang="en-US" sz="2800" dirty="0" smtClean="0"/>
              <a:t>Sonja Streuber</a:t>
            </a:r>
            <a:endParaRPr lang="en-US" sz="2800" dirty="0"/>
          </a:p>
        </p:txBody>
      </p:sp>
      <p:pic>
        <p:nvPicPr>
          <p:cNvPr id="2050" name="Picture 2" descr="http://techfruit.com/wp-content/uploads/2013/05/data-min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4649" y="2554393"/>
            <a:ext cx="4072555" cy="2312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5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88DB4E7A-C1B1-C24D-81B4-E5D54657DD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9800" y="789781"/>
            <a:ext cx="7747000" cy="82073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Learning Objectives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607" y="1665017"/>
            <a:ext cx="8075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829715" y="1777663"/>
            <a:ext cx="76050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Learning Objectives</a:t>
            </a:r>
            <a:endParaRPr lang="en-US" dirty="0"/>
          </a:p>
          <a:p>
            <a:r>
              <a:rPr lang="en-US" dirty="0"/>
              <a:t>Students who successfully complete this course will gain a strategic and analytical toolkit essential to Data Mining.  Students will be able to: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Learning Objectives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Students who successfully complete this course will gain a strategic and analytical toolkit essential to Data Mining.  Students will be able to: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Analyze </a:t>
            </a:r>
            <a:r>
              <a:rPr lang="en-US" dirty="0"/>
              <a:t>large sets of data and uncover patterns within the data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Use </a:t>
            </a:r>
            <a:r>
              <a:rPr lang="en-US" dirty="0"/>
              <a:t>mathematical algorithms to uncover patterns in both web and regular data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Predict </a:t>
            </a:r>
            <a:r>
              <a:rPr lang="en-US" dirty="0"/>
              <a:t>data based on the patterns discovered previously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Use </a:t>
            </a:r>
            <a:r>
              <a:rPr lang="en-US" dirty="0"/>
              <a:t>tools and statistical analysis to analyze data, including MS Excel, R, Python, and h2o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Apply </a:t>
            </a:r>
            <a:r>
              <a:rPr lang="en-US" dirty="0"/>
              <a:t>the learned techniques to many common data mining problems, such as text analytics, security, recommender systems, and more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 smtClean="0"/>
              <a:t>Describe </a:t>
            </a:r>
            <a:r>
              <a:rPr lang="en-US" dirty="0"/>
              <a:t>legal, ethical and public relations implications of data mining</a:t>
            </a:r>
          </a:p>
        </p:txBody>
      </p:sp>
    </p:spTree>
    <p:extLst>
      <p:ext uri="{BB962C8B-B14F-4D97-AF65-F5344CB8AC3E}">
        <p14:creationId xmlns:p14="http://schemas.microsoft.com/office/powerpoint/2010/main" val="406047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9800" y="789781"/>
            <a:ext cx="7747000" cy="82073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Topics Covered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607" y="1665017"/>
            <a:ext cx="8075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829715" y="1737023"/>
            <a:ext cx="76050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Big Data and Statistics (incl. Correlation, Regression, Chi Square, ANOVA) with MS Excel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Data, Databases, and Data Warehouses and Basic Statistics with R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Preprocessing:  Data Preparation for Data Mining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Patterns, Associations, Correlations: </a:t>
            </a:r>
            <a:r>
              <a:rPr lang="en-US" dirty="0" err="1"/>
              <a:t>Apriori</a:t>
            </a:r>
            <a:r>
              <a:rPr lang="en-US" dirty="0"/>
              <a:t>, Frequent Pattern Growth, Support and Confidence Measures, Measures of Interestingness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Classification and Prediction:  Decision Trees; Naïve Bayes, </a:t>
            </a:r>
            <a:r>
              <a:rPr lang="en-US" dirty="0" err="1"/>
              <a:t>kNearest</a:t>
            </a:r>
            <a:r>
              <a:rPr lang="en-US" dirty="0"/>
              <a:t> Neighbor, Generalized Linear Models, Ensemble Learning, Neural Networks/ Deep Learning, Random Forest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Clustering:  </a:t>
            </a:r>
            <a:r>
              <a:rPr lang="en-US" dirty="0" err="1"/>
              <a:t>kMeans</a:t>
            </a:r>
            <a:r>
              <a:rPr lang="en-US" dirty="0"/>
              <a:t>, Hierarchical Clustering, </a:t>
            </a:r>
            <a:r>
              <a:rPr lang="en-US" dirty="0" err="1"/>
              <a:t>DBScan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Applications in Data Mining:  Search Engines and Text Retrieval with Python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Applications in Data Mining:  Social Network Mining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Applications in Data Mining:  Big Data Processing and MapReduce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/>
              <a:t>Applications in Data Mining:  Security—networking and banking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Applications in Data Mining:  Ethics and Electronic Profiling</a:t>
            </a:r>
          </a:p>
        </p:txBody>
      </p:sp>
    </p:spTree>
    <p:extLst>
      <p:ext uri="{BB962C8B-B14F-4D97-AF65-F5344CB8AC3E}">
        <p14:creationId xmlns:p14="http://schemas.microsoft.com/office/powerpoint/2010/main" val="23804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9800" y="789781"/>
            <a:ext cx="7747000" cy="82073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Assignments Done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607" y="1665017"/>
            <a:ext cx="8075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31440" y="247904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the course Blackboard.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1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9800" y="789781"/>
            <a:ext cx="7747000" cy="82073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Learning Objectives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607" y="1665017"/>
            <a:ext cx="8075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829715" y="1706543"/>
            <a:ext cx="76050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Learning Objectives</a:t>
            </a:r>
            <a:endParaRPr lang="en-US" dirty="0"/>
          </a:p>
          <a:p>
            <a:r>
              <a:rPr lang="en-US" dirty="0"/>
              <a:t>Students who successfully complete this course will gain a strategic and analytical toolkit essential to Data Mining.  Students will be able to: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Learning Objectives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Students who successfully complete this course will gain a strategic and analytical toolkit essential to Data Mining.  Students will be able to: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Analyze </a:t>
            </a:r>
            <a:r>
              <a:rPr lang="en-US" dirty="0"/>
              <a:t>large sets of data and uncover patterns within the data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/>
              <a:t>mathematical algorithms to uncover patterns in both web and regular data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Predict </a:t>
            </a:r>
            <a:r>
              <a:rPr lang="en-US" dirty="0"/>
              <a:t>data based on the patterns discovered previously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/>
              <a:t>tools and statistical analysis to analyze data, including MS Excel, R, Python, and h2o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Apply </a:t>
            </a:r>
            <a:r>
              <a:rPr lang="en-US" dirty="0"/>
              <a:t>the learned techniques to many common data mining problems, such as text analytics, security, recommender systems, and more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Describe </a:t>
            </a:r>
            <a:r>
              <a:rPr lang="en-US" dirty="0"/>
              <a:t>legal, ethical and public relations implications of data mining</a:t>
            </a:r>
          </a:p>
        </p:txBody>
      </p:sp>
    </p:spTree>
    <p:extLst>
      <p:ext uri="{BB962C8B-B14F-4D97-AF65-F5344CB8AC3E}">
        <p14:creationId xmlns:p14="http://schemas.microsoft.com/office/powerpoint/2010/main" val="3836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FINAL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88DB4E7A-C1B1-C24D-81B4-E5D54657DD5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6183" y="1527997"/>
            <a:ext cx="6570207" cy="286232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Monday, December 12, 1-3 </a:t>
            </a:r>
            <a:r>
              <a:rPr lang="en-US" sz="6000" b="1" dirty="0" smtClean="0">
                <a:solidFill>
                  <a:schemeClr val="bg1"/>
                </a:solidFill>
              </a:rPr>
              <a:t>pm in this room</a:t>
            </a:r>
            <a:endParaRPr lang="en-US" sz="60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39563864"/>
              </p:ext>
            </p:extLst>
          </p:nvPr>
        </p:nvGraphicFramePr>
        <p:xfrm>
          <a:off x="876299" y="1709738"/>
          <a:ext cx="7307001" cy="2073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/>
                <a:gridCol w="2400657"/>
                <a:gridCol w="2218450"/>
                <a:gridCol w="2222767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Reading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Sunday 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FINAL EXAM 1-3 pm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Books&amp;slides&amp; assignments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 NOT USE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Friends, the internet, etc.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Course Final Exam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1-3 pm CST on Blackboard.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2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Thank you!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743490"/>
            <a:ext cx="39719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42485357"/>
              </p:ext>
            </p:extLst>
          </p:nvPr>
        </p:nvGraphicFramePr>
        <p:xfrm>
          <a:off x="876299" y="1709738"/>
          <a:ext cx="7307001" cy="44701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/>
                <a:gridCol w="2400657"/>
                <a:gridCol w="2218450"/>
                <a:gridCol w="2222767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Reading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Sunday 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Applications in Data Mining:  Ethics and Electronic Profiling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Course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Summary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Practice Final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YouTube Videos as posted on Blackboard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Lei Xu et al., “</a:t>
                      </a:r>
                      <a:r>
                        <a:rPr lang="en-US" sz="1600" u="sng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  <a:hlinkClick r:id="rId2"/>
                        </a:rPr>
                        <a:t>Information Security in Big Data: Privacy and Data Mining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.” IEEE Explore. 9/21/2014.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Ellen Rooney Martin, </a:t>
                      </a:r>
                      <a:r>
                        <a:rPr lang="en-US" sz="1600" u="sng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  <a:hlinkClick r:id="rId3"/>
                        </a:rPr>
                        <a:t>“The Ethics of Big Data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,” </a:t>
                      </a:r>
                      <a:r>
                        <a:rPr lang="en-US" sz="16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Forbes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 3/27/2015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MW IC Lab 6: 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F:  HWQ15 (TEAM):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Solve an ethics question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Data Mining and Ethics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931332" y="1649566"/>
            <a:ext cx="77554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mining </a:t>
            </a:r>
            <a:r>
              <a:rPr lang="en-US" dirty="0" smtClean="0"/>
              <a:t>is frequently </a:t>
            </a:r>
            <a:r>
              <a:rPr lang="en-US" dirty="0"/>
              <a:t>used to discriminate—who gets the loan, who gets the special offer, </a:t>
            </a:r>
            <a:r>
              <a:rPr lang="en-US" dirty="0" smtClean="0"/>
              <a:t>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Protected groups under US federal law:  Race, ethnicity, nationality, religion, sexual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85</a:t>
            </a:r>
            <a:r>
              <a:rPr lang="en-US" dirty="0"/>
              <a:t>% of Americans can be identified from just zip code, birth date and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people frequently live in </a:t>
            </a:r>
            <a:r>
              <a:rPr lang="en-US" dirty="0" smtClean="0"/>
              <a:t>zip codes that </a:t>
            </a:r>
            <a:r>
              <a:rPr lang="en-US" dirty="0"/>
              <a:t>are associated with particular ethnic </a:t>
            </a:r>
            <a:r>
              <a:rPr lang="en-US" dirty="0" smtClean="0"/>
              <a:t>identities </a:t>
            </a:r>
            <a:r>
              <a:rPr lang="en-US" dirty="0" smtClean="0">
                <a:sym typeface="Wingdings" panose="05000000000000000000" pitchFamily="2" charset="2"/>
              </a:rPr>
              <a:t> be careful when </a:t>
            </a:r>
            <a:r>
              <a:rPr lang="en-US" dirty="0" smtClean="0"/>
              <a:t>building zip code-based models; they may be based on race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ontext makes a difference: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medicine, </a:t>
            </a:r>
            <a:r>
              <a:rPr lang="en-US" dirty="0" smtClean="0">
                <a:sym typeface="Wingdings" panose="05000000000000000000" pitchFamily="2" charset="2"/>
              </a:rPr>
              <a:t>18 identifying attributes must be removed if records are used for analytical purposes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BUT:  What if we find that some diseases are correlated to sex or race?</a:t>
            </a:r>
          </a:p>
        </p:txBody>
      </p:sp>
    </p:spTree>
    <p:extLst>
      <p:ext uri="{BB962C8B-B14F-4D97-AF65-F5344CB8AC3E}">
        <p14:creationId xmlns:p14="http://schemas.microsoft.com/office/powerpoint/2010/main" val="390495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912536" y="2434414"/>
            <a:ext cx="3005666" cy="300566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57251" y="821267"/>
            <a:ext cx="7391400" cy="78982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Welcome Back!  Data Mining and Ethics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71004" y="2206389"/>
            <a:ext cx="216323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Who is allowed to access the data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96999" y="4408342"/>
            <a:ext cx="186105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Who collected the data?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0435" y="4423802"/>
            <a:ext cx="27897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For what purpose was the data collected?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7427" y="2224459"/>
            <a:ext cx="306537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What kind of conclusions can be legitimately drawn from it?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95571" y="2070332"/>
            <a:ext cx="2064989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?</a:t>
            </a:r>
            <a:endParaRPr lang="en-US" sz="240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6227" y="5715000"/>
            <a:ext cx="637866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What data protection legislation can you find on the internet?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9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88DB4E7A-C1B1-C24D-81B4-E5D54657DD5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25688" y="801510"/>
            <a:ext cx="7761111" cy="81289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Lab 1:  Data Mining and Ethics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3" y="1614406"/>
            <a:ext cx="5031494" cy="2402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ight Arrow 9"/>
          <p:cNvSpPr/>
          <p:nvPr/>
        </p:nvSpPr>
        <p:spPr>
          <a:xfrm rot="21413183" flipH="1">
            <a:off x="4042863" y="2689430"/>
            <a:ext cx="357570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weapons of math destruction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6667" y="1840089"/>
            <a:ext cx="25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http://library.valpo.edu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65248" y="3547840"/>
            <a:ext cx="5440010" cy="2600948"/>
            <a:chOff x="3173855" y="3449896"/>
            <a:chExt cx="5440010" cy="26009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3855" y="3449896"/>
              <a:ext cx="5440010" cy="260094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Rounded Rectangle 11"/>
            <p:cNvSpPr/>
            <p:nvPr/>
          </p:nvSpPr>
          <p:spPr>
            <a:xfrm>
              <a:off x="4833439" y="5576710"/>
              <a:ext cx="1111957" cy="237067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0451" y="4294247"/>
            <a:ext cx="52323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5" tooltip="Chapter 4: Propaganda Machine: Online Advertising"/>
              </a:rPr>
              <a:t>CH </a:t>
            </a:r>
            <a:r>
              <a:rPr lang="en-US" sz="1600" dirty="0">
                <a:hlinkClick r:id="rId5" tooltip="Chapter 4: Propaganda Machine: Online Advertising"/>
              </a:rPr>
              <a:t>4: Propaganda Machine: Online </a:t>
            </a:r>
            <a:r>
              <a:rPr lang="en-US" sz="1600" dirty="0" smtClean="0">
                <a:hlinkClick r:id="rId5" tooltip="Chapter 4: Propaganda Machine: Online Advertising"/>
              </a:rPr>
              <a:t>Advertising</a:t>
            </a:r>
            <a:endParaRPr lang="en-US" sz="1600" dirty="0" smtClean="0"/>
          </a:p>
          <a:p>
            <a:r>
              <a:rPr lang="en-US" sz="1600" dirty="0" smtClean="0">
                <a:hlinkClick r:id="rId5" tooltip="Chapter 5: Civilian Casualties: Justice in the Age of Big Data"/>
              </a:rPr>
              <a:t>CH 5</a:t>
            </a:r>
            <a:r>
              <a:rPr lang="en-US" sz="1600" dirty="0">
                <a:hlinkClick r:id="rId5" tooltip="Chapter 5: Civilian Casualties: Justice in the Age of Big Data"/>
              </a:rPr>
              <a:t>: Civilian Casualties: Justice in the Age of Big </a:t>
            </a:r>
            <a:r>
              <a:rPr lang="en-US" sz="1600" dirty="0" smtClean="0">
                <a:hlinkClick r:id="rId5" tooltip="Chapter 5: Civilian Casualties: Justice in the Age of Big Data"/>
              </a:rPr>
              <a:t>Data</a:t>
            </a:r>
            <a:endParaRPr lang="en-US" sz="1600" dirty="0" smtClean="0"/>
          </a:p>
          <a:p>
            <a:pPr fontAlgn="base"/>
            <a:r>
              <a:rPr lang="en-US" sz="1600" dirty="0" smtClean="0">
                <a:hlinkClick r:id="rId5" tooltip="Chapter 6: Ineligible to Serve: Getting a Job"/>
              </a:rPr>
              <a:t>CH 6</a:t>
            </a:r>
            <a:r>
              <a:rPr lang="en-US" sz="1600" dirty="0">
                <a:hlinkClick r:id="rId5" tooltip="Chapter 6: Ineligible to Serve: Getting a Job"/>
              </a:rPr>
              <a:t>: Ineligible to Serve: Getting a Job</a:t>
            </a:r>
            <a:endParaRPr lang="en-US" sz="1600" dirty="0"/>
          </a:p>
          <a:p>
            <a:pPr fontAlgn="base"/>
            <a:r>
              <a:rPr lang="en-US" sz="1600" dirty="0" smtClean="0">
                <a:hlinkClick r:id="rId5" tooltip="Chapter 7: Sweating Bullets: On the Job"/>
              </a:rPr>
              <a:t>CH 7</a:t>
            </a:r>
            <a:r>
              <a:rPr lang="en-US" sz="1600" dirty="0">
                <a:hlinkClick r:id="rId5" tooltip="Chapter 7: Sweating Bullets: On the Job"/>
              </a:rPr>
              <a:t>: Sweating Bullets: On the Job</a:t>
            </a:r>
            <a:endParaRPr lang="en-US" sz="1600" dirty="0"/>
          </a:p>
          <a:p>
            <a:pPr fontAlgn="base"/>
            <a:r>
              <a:rPr lang="en-US" sz="1600" dirty="0" smtClean="0">
                <a:hlinkClick r:id="rId5" tooltip="Chapter 8: Collateral Damage: Landing Credit"/>
              </a:rPr>
              <a:t>CH 8</a:t>
            </a:r>
            <a:r>
              <a:rPr lang="en-US" sz="1600" dirty="0">
                <a:hlinkClick r:id="rId5" tooltip="Chapter 8: Collateral Damage: Landing Credit"/>
              </a:rPr>
              <a:t>: Collateral Damage: Landing Credit</a:t>
            </a:r>
            <a:endParaRPr lang="en-US" sz="1600" dirty="0"/>
          </a:p>
          <a:p>
            <a:pPr fontAlgn="base"/>
            <a:r>
              <a:rPr lang="en-US" sz="1600" dirty="0" smtClean="0">
                <a:hlinkClick r:id="rId5" tooltip="Chapter 9: No Safe Zone: Getting Insurance"/>
              </a:rPr>
              <a:t>CH 9</a:t>
            </a:r>
            <a:r>
              <a:rPr lang="en-US" sz="1600" dirty="0">
                <a:hlinkClick r:id="rId5" tooltip="Chapter 9: No Safe Zone: Getting Insurance"/>
              </a:rPr>
              <a:t>: No Safe Zone: Getting Insurance</a:t>
            </a:r>
            <a:endParaRPr lang="en-US" sz="1600" dirty="0"/>
          </a:p>
          <a:p>
            <a:pPr fontAlgn="base"/>
            <a:r>
              <a:rPr lang="en-US" sz="1600" dirty="0" smtClean="0">
                <a:hlinkClick r:id="rId5" tooltip="Chapter 10: The Targeted Citizen: Civic Life"/>
              </a:rPr>
              <a:t>CH 10</a:t>
            </a:r>
            <a:r>
              <a:rPr lang="en-US" sz="1600" dirty="0">
                <a:hlinkClick r:id="rId5" tooltip="Chapter 10: The Targeted Citizen: Civic Life"/>
              </a:rPr>
              <a:t>: The Targeted Citizen: Civic Life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94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1606" y="1850241"/>
            <a:ext cx="74795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Read the chapter assigned to your group, then </a:t>
            </a:r>
            <a:r>
              <a:rPr lang="en-US" dirty="0"/>
              <a:t>think about the following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are the most common practices in big data that raise concern?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has gone wrong?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can the situation be fixed?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Research data protection legislation in your country of origin.  How would you answer questions 1-3 now?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25688" y="801510"/>
            <a:ext cx="7761111" cy="812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Lab 1:  Data Mining and Ethics</a:t>
            </a:r>
            <a:endParaRPr lang="en-US" sz="36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590800" y="44629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46297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776133" y="44629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Acrobat Document" showAsIcon="1" r:id="rId5" imgW="914400" imgH="771480" progId="AcroExch.Document.11">
                  <p:embed/>
                </p:oleObj>
              </mc:Choice>
              <mc:Fallback>
                <p:oleObj name="Acrobat Document" showAsIcon="1" r:id="rId5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6133" y="446297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961466" y="44629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Acrobat Document" showAsIcon="1" r:id="rId7" imgW="914400" imgH="771480" progId="AcroExch.Document.11">
                  <p:embed/>
                </p:oleObj>
              </mc:Choice>
              <mc:Fallback>
                <p:oleObj name="Acrobat Document" showAsIcon="1" r:id="rId7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1466" y="44629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30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Lab 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88DB4E7A-C1B1-C24D-81B4-E5D54657DD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944880" y="741680"/>
            <a:ext cx="7741920" cy="87272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 Class Lab 6:  Facebook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44881" y="1757679"/>
            <a:ext cx="728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Check out </a:t>
            </a:r>
            <a:r>
              <a:rPr lang="en-US" sz="1600" dirty="0">
                <a:hlinkClick r:id="rId2"/>
              </a:rPr>
              <a:t>https://www.facebook.com/help/405183566203254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944880" y="2290565"/>
            <a:ext cx="4459288" cy="3281874"/>
            <a:chOff x="944880" y="2103527"/>
            <a:chExt cx="4459288" cy="32818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880" y="2103527"/>
              <a:ext cx="4459288" cy="3281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2326640" y="4734560"/>
              <a:ext cx="1798320" cy="304800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628640" y="2239506"/>
            <a:ext cx="3210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Download your data.</a:t>
            </a:r>
          </a:p>
          <a:p>
            <a:endParaRPr lang="en-US" sz="1600" dirty="0"/>
          </a:p>
          <a:p>
            <a:r>
              <a:rPr lang="en-US" sz="1600" dirty="0" smtClean="0"/>
              <a:t>Answer the following two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How much data did you download?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 what purposes could the following entities use these data?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A future employer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A graduate school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An advertiser for online certifications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 smtClean="0"/>
              <a:t>A hacker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1318702"/>
      </p:ext>
    </p:extLst>
  </p:cSld>
  <p:clrMapOvr>
    <a:masterClrMapping/>
  </p:clrMapOvr>
</p:sld>
</file>

<file path=ppt/theme/theme1.xml><?xml version="1.0" encoding="utf-8"?>
<a:theme xmlns:a="http://schemas.openxmlformats.org/drawingml/2006/main" name="nologo_template">
  <a:themeElements>
    <a:clrScheme name="Valpo Colors">
      <a:dk1>
        <a:sysClr val="windowText" lastClr="000000"/>
      </a:dk1>
      <a:lt1>
        <a:sysClr val="window" lastClr="FFFFFF"/>
      </a:lt1>
      <a:dk2>
        <a:srgbClr val="382111"/>
      </a:dk2>
      <a:lt2>
        <a:srgbClr val="FCCC00"/>
      </a:lt2>
      <a:accent1>
        <a:srgbClr val="ADD632"/>
      </a:accent1>
      <a:accent2>
        <a:srgbClr val="847A6C"/>
      </a:accent2>
      <a:accent3>
        <a:srgbClr val="FFD747"/>
      </a:accent3>
      <a:accent4>
        <a:srgbClr val="BB975E"/>
      </a:accent4>
      <a:accent5>
        <a:srgbClr val="B3AB9C"/>
      </a:accent5>
      <a:accent6>
        <a:srgbClr val="8F6F52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31567</TotalTime>
  <Words>982</Words>
  <Application>Microsoft Office PowerPoint</Application>
  <PresentationFormat>On-screen Show (4:3)</PresentationFormat>
  <Paragraphs>140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Stencil</vt:lpstr>
      <vt:lpstr>Symbol</vt:lpstr>
      <vt:lpstr>Times New Roman</vt:lpstr>
      <vt:lpstr>Wingdings</vt:lpstr>
      <vt:lpstr>nologo_template</vt:lpstr>
      <vt:lpstr>Acrobat Document</vt:lpstr>
      <vt:lpstr>IT-533: Data Mining</vt:lpstr>
      <vt:lpstr>Agenda</vt:lpstr>
      <vt:lpstr>Data Mining and Ethics</vt:lpstr>
      <vt:lpstr>Welcome Back!  Data Mining and Ethics</vt:lpstr>
      <vt:lpstr>Lab 1</vt:lpstr>
      <vt:lpstr>Lab 1:  Data Mining and Ethics</vt:lpstr>
      <vt:lpstr>PowerPoint Presentation</vt:lpstr>
      <vt:lpstr>In Class Lab 6</vt:lpstr>
      <vt:lpstr>In Class Lab 6:  Facebook</vt:lpstr>
      <vt:lpstr>Course summary</vt:lpstr>
      <vt:lpstr>Learning Objectives</vt:lpstr>
      <vt:lpstr>Topics Covered</vt:lpstr>
      <vt:lpstr>Assignments Done</vt:lpstr>
      <vt:lpstr>Learning Objectives</vt:lpstr>
      <vt:lpstr>course FINAL</vt:lpstr>
      <vt:lpstr>Agenda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and Continuing Education</dc:title>
  <dc:creator>sonja</dc:creator>
  <cp:lastModifiedBy>Sonja Streuber</cp:lastModifiedBy>
  <cp:revision>1307</cp:revision>
  <cp:lastPrinted>2012-07-05T21:16:32Z</cp:lastPrinted>
  <dcterms:created xsi:type="dcterms:W3CDTF">2011-08-31T15:53:14Z</dcterms:created>
  <dcterms:modified xsi:type="dcterms:W3CDTF">2016-12-05T17:51:16Z</dcterms:modified>
</cp:coreProperties>
</file>